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75" r:id="rId8"/>
    <p:sldId id="276" r:id="rId9"/>
    <p:sldId id="272" r:id="rId10"/>
    <p:sldId id="277" r:id="rId11"/>
    <p:sldId id="273" r:id="rId12"/>
    <p:sldId id="278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D2"/>
    <a:srgbClr val="39215E"/>
    <a:srgbClr val="15141F"/>
    <a:srgbClr val="B4B4BA"/>
    <a:srgbClr val="A33904"/>
    <a:srgbClr val="AB0E78"/>
    <a:srgbClr val="EDDBD8"/>
    <a:srgbClr val="C11089"/>
    <a:srgbClr val="000000"/>
    <a:srgbClr val="F7D1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0704" autoAdjust="0"/>
  </p:normalViewPr>
  <p:slideViewPr>
    <p:cSldViewPr snapToGrid="0">
      <p:cViewPr varScale="1">
        <p:scale>
          <a:sx n="132" d="100"/>
          <a:sy n="132" d="100"/>
        </p:scale>
        <p:origin x="8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9/9/2021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gigliotti/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ijianmo.github.io/amazon/index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13183"/>
            <a:ext cx="4941771" cy="1143859"/>
          </a:xfrm>
        </p:spPr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3982F0-B22B-4E83-B8E7-7D9A2CD58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4EB9C02-609A-4864-95C1-9C6C19974C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Gigliotti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github.com/</a:t>
            </a:r>
            <a:r>
              <a:rPr lang="en-US" dirty="0" err="1">
                <a:hlinkClick r:id="rId2"/>
              </a:rPr>
              <a:t>ndgigliotti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2CB-6A37-4C1D-874A-43D238BD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65D3-5454-48A1-9E76-73F8A151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EE2E-47B7-4895-9885-AC4CE168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412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 fontScale="92500"/>
          </a:bodyPr>
          <a:lstStyle/>
          <a:p>
            <a:r>
              <a:rPr lang="en-US" dirty="0"/>
              <a:t>Amazon has asked me to build a product classifier for two purposes: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Integrating new products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Flagging misclassified products</a:t>
            </a:r>
          </a:p>
          <a:p>
            <a:r>
              <a:rPr lang="en-US" dirty="0"/>
              <a:t>They would like some recommendations pertaining to the product classifier and its uses.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An Amazon Product </a:t>
            </a:r>
            <a:r>
              <a:rPr lang="en-US" dirty="0" err="1"/>
              <a:t>Classifer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FB70947-F5D1-49DA-9863-D9A2F1CB57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88144" y="2075870"/>
            <a:ext cx="2706259" cy="2706259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ED49EC-364C-4C12-BCBD-40CB5EBF1ADB}"/>
              </a:ext>
            </a:extLst>
          </p:cNvPr>
          <p:cNvSpPr/>
          <p:nvPr/>
        </p:nvSpPr>
        <p:spPr>
          <a:xfrm>
            <a:off x="7565457" y="1722921"/>
            <a:ext cx="4230303" cy="46334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187851"/>
            <a:ext cx="5111750" cy="214959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Originally contains ~15M Amazon products (~13GB)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Reduced to ~1M by extensive scrubbing and engineering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36 classes, imbalanced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title, description, brand, feature, and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Probably scraped (contains HTML tags)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Released/updated in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2A8AD0E-CB1A-49CE-ABA5-A13F45560768}"/>
              </a:ext>
            </a:extLst>
          </p:cNvPr>
          <p:cNvSpPr txBox="1">
            <a:spLocks/>
          </p:cNvSpPr>
          <p:nvPr/>
        </p:nvSpPr>
        <p:spPr>
          <a:xfrm>
            <a:off x="4834242" y="245662"/>
            <a:ext cx="5147156" cy="1114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The </a:t>
            </a:r>
            <a:r>
              <a:rPr lang="en-US" sz="1200" dirty="0">
                <a:hlinkClick r:id="rId2"/>
              </a:rPr>
              <a:t>dataset</a:t>
            </a:r>
            <a:r>
              <a:rPr lang="en-US" sz="1200" dirty="0"/>
              <a:t> was originally gathered by three AI researchers, </a:t>
            </a:r>
            <a:r>
              <a:rPr lang="es-ES" sz="1200" dirty="0" err="1"/>
              <a:t>Jianmo</a:t>
            </a:r>
            <a:r>
              <a:rPr lang="es-ES" sz="1200" dirty="0"/>
              <a:t> Ni, </a:t>
            </a:r>
            <a:r>
              <a:rPr lang="es-ES" sz="1200" dirty="0" err="1"/>
              <a:t>Jiacheng</a:t>
            </a:r>
            <a:r>
              <a:rPr lang="es-ES" sz="1200" dirty="0"/>
              <a:t> Li, and </a:t>
            </a:r>
            <a:r>
              <a:rPr lang="es-ES" sz="1200" dirty="0" err="1"/>
              <a:t>Julian</a:t>
            </a:r>
            <a:r>
              <a:rPr lang="es-ES" sz="1200" dirty="0"/>
              <a:t> </a:t>
            </a:r>
            <a:r>
              <a:rPr lang="es-ES" sz="1200" dirty="0" err="1"/>
              <a:t>McAuley</a:t>
            </a:r>
            <a:r>
              <a:rPr lang="es-ES" sz="1200" dirty="0"/>
              <a:t>,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their</a:t>
            </a:r>
            <a:r>
              <a:rPr lang="es-ES" sz="1200" dirty="0"/>
              <a:t> 2019 </a:t>
            </a:r>
            <a:r>
              <a:rPr lang="es-ES" sz="1200" dirty="0" err="1"/>
              <a:t>paper</a:t>
            </a:r>
            <a:r>
              <a:rPr lang="es-ES" sz="1200" dirty="0"/>
              <a:t>, </a:t>
            </a:r>
            <a:r>
              <a:rPr lang="es-ES" sz="1200" b="1" dirty="0"/>
              <a:t>“</a:t>
            </a:r>
            <a:r>
              <a:rPr lang="en-US" sz="1200" b="1" dirty="0"/>
              <a:t>Justifying Recommendations Using Distantly-Labeled Reviews and Fine-Grained Aspect</a:t>
            </a:r>
            <a:r>
              <a:rPr lang="en-US" sz="1200" dirty="0"/>
              <a:t>s</a:t>
            </a:r>
            <a:r>
              <a:rPr lang="en-US" sz="1200" b="1" dirty="0"/>
              <a:t>.”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79EC5672-FF3C-410A-B5EB-4F7836D01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4114" y="1784701"/>
            <a:ext cx="3870430" cy="447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A56A2EC-65A1-4D3B-8728-3254FFE5B7CD}"/>
              </a:ext>
            </a:extLst>
          </p:cNvPr>
          <p:cNvSpPr/>
          <p:nvPr/>
        </p:nvSpPr>
        <p:spPr>
          <a:xfrm>
            <a:off x="7080250" y="1511894"/>
            <a:ext cx="5111750" cy="4739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676383-7443-4770-9F09-6DE41883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314477"/>
            <a:ext cx="5111750" cy="667300"/>
          </a:xfrm>
        </p:spPr>
        <p:txBody>
          <a:bodyPr anchor="b"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467FFF6-D0E9-414D-9DDC-B840D0B8D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1159845"/>
            <a:ext cx="5111750" cy="4650874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Curate corpus for model training: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Drop shortest 50% of descriptions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Drop extremely long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Select only </a:t>
            </a:r>
            <a:r>
              <a:rPr lang="en-US" sz="1400" b="1" dirty="0"/>
              <a:t>top brands </a:t>
            </a:r>
            <a:r>
              <a:rPr lang="en-US" sz="1400" dirty="0"/>
              <a:t>in each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Rigorous preprocessing: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Filter out non-ASCII, numerals, punctuation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Filter out stop words, repetitive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Restrict token length (2-16 characters)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engineering: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Multi-word brand terms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Extract bigrams (2-word phrases) from each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Binary TF*IDF vectorization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Binary occurrence markers {0, 1}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IDF weighting to emphasize rare terms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Normalize to reduce effect of document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 with SGD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Efficient on large datasets with 1M or more 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Normalize to reduce effect of document length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719BF-7C56-40AE-B82E-5CE21FC9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2222-3E2D-47F4-AFF4-4CA817396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 Amazon Product Classifier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4649FBC-5DC3-4E5F-8187-499BB1599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8490" y="1616635"/>
            <a:ext cx="4983089" cy="47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7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C1CECA73-B0C4-4107-BD2F-0D8C1961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43"/>
            <a:ext cx="3792358" cy="939099"/>
          </a:xfrm>
        </p:spPr>
        <p:txBody>
          <a:bodyPr/>
          <a:lstStyle/>
          <a:p>
            <a:pPr algn="l"/>
            <a:r>
              <a:rPr lang="en-US" dirty="0"/>
              <a:t>Final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62A0E-B25F-4DE4-896A-9A6022767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7FB1-4BAA-49BF-87BD-46399F7A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6A23E-E2E4-43B4-A705-8800836A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208D2ED-5486-4790-AE15-444E49DC7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9160" y="535646"/>
            <a:ext cx="6014446" cy="5957229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EB9CB181-B54F-4BD8-A6C8-6F5AE4046F5B}"/>
              </a:ext>
            </a:extLst>
          </p:cNvPr>
          <p:cNvSpPr txBox="1">
            <a:spLocks/>
          </p:cNvSpPr>
          <p:nvPr/>
        </p:nvSpPr>
        <p:spPr>
          <a:xfrm>
            <a:off x="1086107" y="1773454"/>
            <a:ext cx="3544451" cy="33110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000" dirty="0"/>
              <a:t>Correct 96% of the Time</a:t>
            </a:r>
          </a:p>
          <a:p>
            <a:pPr marL="742950" lvl="1" indent="-285750"/>
            <a:r>
              <a:rPr lang="en-US" sz="1000" dirty="0"/>
              <a:t>Does well on small classes</a:t>
            </a:r>
          </a:p>
          <a:p>
            <a:pPr marL="742950" lvl="1" indent="-285750"/>
            <a:r>
              <a:rPr lang="en-US" sz="1000" dirty="0"/>
              <a:t>Best class recall is 100%</a:t>
            </a:r>
          </a:p>
          <a:p>
            <a:pPr marL="742950" lvl="1" indent="-285750"/>
            <a:r>
              <a:rPr lang="en-US" sz="1000" dirty="0"/>
              <a:t>Worst class recall is 70%</a:t>
            </a:r>
          </a:p>
          <a:p>
            <a:pPr marL="285750" indent="-285750"/>
            <a:r>
              <a:rPr lang="en-US" sz="2000" dirty="0"/>
              <a:t>Understandable Mistakes</a:t>
            </a:r>
          </a:p>
          <a:p>
            <a:pPr marL="742950" lvl="1" indent="-285750"/>
            <a:r>
              <a:rPr lang="en-US" sz="1000" dirty="0"/>
              <a:t>No egregious errors</a:t>
            </a:r>
          </a:p>
          <a:p>
            <a:pPr marL="742950" lvl="1" indent="-285750"/>
            <a:r>
              <a:rPr lang="en-US" sz="1000" dirty="0"/>
              <a:t>Portable Audio </a:t>
            </a:r>
            <a:r>
              <a:rPr lang="en-US" sz="1000" dirty="0">
                <a:sym typeface="Wingdings" panose="05000000000000000000" pitchFamily="2" charset="2"/>
              </a:rPr>
              <a:t></a:t>
            </a:r>
            <a:r>
              <a:rPr lang="en-US" sz="1000" dirty="0"/>
              <a:t> Cell Phones</a:t>
            </a:r>
          </a:p>
          <a:p>
            <a:pPr marL="742950" lvl="1" indent="-285750"/>
            <a:r>
              <a:rPr lang="en-US" sz="1000" dirty="0"/>
              <a:t>Fine Art </a:t>
            </a:r>
            <a:r>
              <a:rPr lang="en-US" sz="1000" dirty="0">
                <a:sym typeface="Wingdings" panose="05000000000000000000" pitchFamily="2" charset="2"/>
              </a:rPr>
              <a:t> Books</a:t>
            </a:r>
            <a:endParaRPr lang="en-US" sz="1000" dirty="0"/>
          </a:p>
          <a:p>
            <a:pPr marL="742950" lvl="1" indent="-285750"/>
            <a:r>
              <a:rPr lang="en-US" sz="1000" dirty="0"/>
              <a:t>Amazon Devices </a:t>
            </a:r>
            <a:r>
              <a:rPr lang="en-US" sz="1000" dirty="0">
                <a:sym typeface="Wingdings" panose="05000000000000000000" pitchFamily="2" charset="2"/>
              </a:rPr>
              <a:t> Computers, Cell Phones</a:t>
            </a:r>
            <a:endParaRPr lang="en-US" sz="1000" dirty="0"/>
          </a:p>
          <a:p>
            <a:pPr marL="285750" indent="-285750"/>
            <a:r>
              <a:rPr lang="en-US" sz="2000" dirty="0"/>
              <a:t>Perfectionistic Learning</a:t>
            </a:r>
          </a:p>
          <a:p>
            <a:pPr marL="742950" lvl="1" indent="-285750"/>
            <a:r>
              <a:rPr lang="en-US" sz="1000" dirty="0"/>
              <a:t>Learning rate is “adaptive”</a:t>
            </a:r>
          </a:p>
          <a:p>
            <a:pPr marL="742950" lvl="1" indent="-285750"/>
            <a:r>
              <a:rPr lang="en-US" sz="1000" dirty="0"/>
              <a:t>Whenever quality of fit plateaus, learning continues at 1/5 of the rate</a:t>
            </a:r>
          </a:p>
          <a:p>
            <a:pPr marL="285750" indent="-285750"/>
            <a:endParaRPr lang="en-US" sz="2000" dirty="0"/>
          </a:p>
          <a:p>
            <a:pPr marL="285750" indent="-28575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250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2CB-6A37-4C1D-874A-43D238BD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65D3-5454-48A1-9E76-73F8A151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EE2E-47B7-4895-9885-AC4CE168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4F146BF-A154-447A-8822-410B6A726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8273" y="442127"/>
            <a:ext cx="8195454" cy="537826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3C9C98-6A9B-4832-9208-AB0728CB8CE5}"/>
              </a:ext>
            </a:extLst>
          </p:cNvPr>
          <p:cNvSpPr/>
          <p:nvPr/>
        </p:nvSpPr>
        <p:spPr>
          <a:xfrm rot="1261653">
            <a:off x="618629" y="353973"/>
            <a:ext cx="1320337" cy="583612"/>
          </a:xfrm>
          <a:prstGeom prst="rightArrow">
            <a:avLst/>
          </a:prstGeom>
          <a:solidFill>
            <a:srgbClr val="7A27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Fine Print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7D04002-AE70-4C23-8811-FD306ABB8C7C}"/>
              </a:ext>
            </a:extLst>
          </p:cNvPr>
          <p:cNvSpPr/>
          <p:nvPr/>
        </p:nvSpPr>
        <p:spPr>
          <a:xfrm rot="20723757">
            <a:off x="491896" y="5025275"/>
            <a:ext cx="1320337" cy="583612"/>
          </a:xfrm>
          <a:prstGeom prst="rightArrow">
            <a:avLst/>
          </a:prstGeom>
          <a:solidFill>
            <a:srgbClr val="AB0E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Brands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04CC5A-B6FF-4930-81E3-033EBE1D17C5}"/>
              </a:ext>
            </a:extLst>
          </p:cNvPr>
          <p:cNvSpPr/>
          <p:nvPr/>
        </p:nvSpPr>
        <p:spPr>
          <a:xfrm rot="930653" flipH="1">
            <a:off x="10338806" y="4956979"/>
            <a:ext cx="1486741" cy="583612"/>
          </a:xfrm>
          <a:prstGeom prst="rightArrow">
            <a:avLst/>
          </a:prstGeom>
          <a:solidFill>
            <a:srgbClr val="3921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Mixture</a:t>
            </a:r>
          </a:p>
        </p:txBody>
      </p:sp>
    </p:spTree>
    <p:extLst>
      <p:ext uri="{BB962C8B-B14F-4D97-AF65-F5344CB8AC3E}">
        <p14:creationId xmlns:p14="http://schemas.microsoft.com/office/powerpoint/2010/main" val="1437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2CB-6A37-4C1D-874A-43D238BD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65D3-5454-48A1-9E76-73F8A151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EE2E-47B7-4895-9885-AC4CE168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45BBAF0-9017-4C5F-A1EA-74B1FFABD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5965" y="407799"/>
            <a:ext cx="8300070" cy="5446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3E4AF7-BC09-44CA-84A1-44B8DB3ED3BE}"/>
              </a:ext>
            </a:extLst>
          </p:cNvPr>
          <p:cNvSpPr txBox="1"/>
          <p:nvPr/>
        </p:nvSpPr>
        <p:spPr>
          <a:xfrm>
            <a:off x="10439402" y="908314"/>
            <a:ext cx="15103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Top terms are mostly brand names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Still look good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 too different from the top scores</a:t>
            </a:r>
          </a:p>
        </p:txBody>
      </p:sp>
    </p:spTree>
    <p:extLst>
      <p:ext uri="{BB962C8B-B14F-4D97-AF65-F5344CB8AC3E}">
        <p14:creationId xmlns:p14="http://schemas.microsoft.com/office/powerpoint/2010/main" val="406082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2CB-6A37-4C1D-874A-43D238BDB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65D3-5454-48A1-9E76-73F8A151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EE2E-47B7-4895-9885-AC4CE168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E55BFF-9F7F-4DF6-B256-FC9EF61381BF}"/>
              </a:ext>
            </a:extLst>
          </p:cNvPr>
          <p:cNvSpPr txBox="1"/>
          <p:nvPr/>
        </p:nvSpPr>
        <p:spPr>
          <a:xfrm>
            <a:off x="1500538" y="1376411"/>
            <a:ext cx="9190923" cy="4431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you're looking to classify products with NLP, lead with the brand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sz="1600" dirty="0"/>
              <a:t>Brand terms ranked high in nearly every category. One could build a decent model with *only* brand terms, though I wouldn't recommend going that far. Even if you wanted an image-based classifier, brands are the first place I'd start.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ignore boilerplate legalistic text, because sometimes it’s category-specific.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r>
              <a:rPr lang="en-US" sz="1600" dirty="0"/>
              <a:t>In fact, I recommend you gather up all the legalistic caveats and copyright statements you can get. This text is sometimes very distinctive of its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the model to study your competitors and scope out new suppliers.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lvl="1"/>
            <a:r>
              <a:rPr lang="en-US" sz="1600" dirty="0"/>
              <a:t>This model can be used to analyze other business' inventories, including those of competitors. Discover new products and suppliers by directly comparing their inventories to yours under your classification scheme.</a:t>
            </a:r>
          </a:p>
        </p:txBody>
      </p:sp>
      <p:sp>
        <p:nvSpPr>
          <p:cNvPr id="11" name="Title 37">
            <a:extLst>
              <a:ext uri="{FF2B5EF4-FFF2-40B4-BE49-F238E27FC236}">
                <a16:creationId xmlns:a16="http://schemas.microsoft.com/office/drawing/2014/main" id="{56E02DF7-4711-473B-87D8-BC138D9B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9821" y="293386"/>
            <a:ext cx="3792358" cy="939099"/>
          </a:xfrm>
        </p:spPr>
        <p:txBody>
          <a:bodyPr>
            <a:normAutofit/>
          </a:bodyPr>
          <a:lstStyle/>
          <a:p>
            <a:r>
              <a:rPr lang="en-US" sz="4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8011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7">
            <a:extLst>
              <a:ext uri="{FF2B5EF4-FFF2-40B4-BE49-F238E27FC236}">
                <a16:creationId xmlns:a16="http://schemas.microsoft.com/office/drawing/2014/main" id="{56E02DF7-4711-473B-87D8-BC138D9B5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67B7E96-043D-45B8-98B5-73EAC66890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22414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- Gather data on brands concerning their relationships and parent companies.</a:t>
            </a:r>
          </a:p>
          <a:p>
            <a:r>
              <a:rPr lang="en-US" dirty="0"/>
              <a:t>    - Try to expand the model's coverage to more obscure brands.</a:t>
            </a:r>
          </a:p>
          <a:p>
            <a:r>
              <a:rPr lang="en-US" dirty="0"/>
              <a:t>- Develop a workflow to create specialized subcategory models for each major category.</a:t>
            </a:r>
          </a:p>
          <a:p>
            <a:r>
              <a:rPr lang="en-US" dirty="0"/>
              <a:t>    - These will be </a:t>
            </a:r>
            <a:r>
              <a:rPr lang="en-US" b="1" dirty="0"/>
              <a:t>multilabel</a:t>
            </a:r>
            <a:r>
              <a:rPr lang="en-US" dirty="0"/>
              <a:t> classification models.</a:t>
            </a:r>
          </a:p>
          <a:p>
            <a:r>
              <a:rPr lang="en-US" dirty="0"/>
              <a:t>- Create a dashboard to demonstrate the accuracy and rich interpretability of the model.</a:t>
            </a:r>
          </a:p>
          <a:p>
            <a:r>
              <a:rPr lang="en-US" dirty="0"/>
              <a:t>- Obtain a new, unseen dataset to test the model's generalizability.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D2CB-6A37-4C1D-874A-43D238BDB7B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865D3-5454-48A1-9E76-73F8A1512EE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An Amazon Product Classifier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2EE2E-47B7-4895-9885-AC4CE1689B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980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purl.org/dc/elements/1.1/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sharepoint/v3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2714</TotalTime>
  <Words>606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An Amazon Product Classifier</vt:lpstr>
      <vt:lpstr>Business Problem</vt:lpstr>
      <vt:lpstr>Dataset</vt:lpstr>
      <vt:lpstr>Methods</vt:lpstr>
      <vt:lpstr>Final Model</vt:lpstr>
      <vt:lpstr>PowerPoint Presentation</vt:lpstr>
      <vt:lpstr>PowerPoint Presentation</vt:lpstr>
      <vt:lpstr>Conclusion</vt:lpstr>
      <vt:lpstr>Looking Forward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Amazon Product Classification</dc:title>
  <dc:creator>Nicholas Gigliotti</dc:creator>
  <cp:lastModifiedBy>Nicholas Gigliotti</cp:lastModifiedBy>
  <cp:revision>39</cp:revision>
  <dcterms:created xsi:type="dcterms:W3CDTF">2021-09-09T11:34:38Z</dcterms:created>
  <dcterms:modified xsi:type="dcterms:W3CDTF">2021-09-11T08:49:13Z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